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2.xml.rels" ContentType="application/vnd.openxmlformats-package.relationships+xml"/>
  <Override PartName="/ppt/notesSlides/notesSlide2.xml" ContentType="application/vnd.openxmlformats-officedocument.presentationml.notesSlide+xml"/>
  <Override PartName="/ppt/media/image1.png" ContentType="image/png"/>
  <Override PartName="/ppt/media/image7.jpeg" ContentType="image/jpeg"/>
  <Override PartName="/ppt/media/image2.png" ContentType="image/png"/>
  <Override PartName="/ppt/media/image4.jpeg" ContentType="image/jpeg"/>
  <Override PartName="/ppt/media/image3.jpeg" ContentType="image/jpeg"/>
  <Override PartName="/ppt/media/image5.jpeg" ContentType="image/jpeg"/>
  <Override PartName="/ppt/media/image6.jpeg" ContentType="image/jpeg"/>
  <Override PartName="/ppt/media/image8.jpeg" ContentType="image/jpe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6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переміщення сторінки клацніть мишею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0">
              <a:buNone/>
            </a:pPr>
            <a:r>
              <a:rPr b="0" lang="uk-UA" sz="2000" spc="-1" strike="noStrike">
                <a:latin typeface="Arial"/>
              </a:rPr>
              <a:t>Для редагування формату приміток клацніть мишею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23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&lt;верхній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235" name="PlaceHolder 4"/>
          <p:cNvSpPr>
            <a:spLocks noGrp="1"/>
          </p:cNvSpPr>
          <p:nvPr>
            <p:ph type="dt" idx="16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 algn="r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236" name="PlaceHolder 5"/>
          <p:cNvSpPr>
            <a:spLocks noGrp="1"/>
          </p:cNvSpPr>
          <p:nvPr>
            <p:ph type="ftr" idx="17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237" name="PlaceHolder 6"/>
          <p:cNvSpPr>
            <a:spLocks noGrp="1"/>
          </p:cNvSpPr>
          <p:nvPr>
            <p:ph type="sldNum" idx="18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 algn="r">
              <a:buNone/>
            </a:pPr>
            <a:fld id="{21CD33C4-3338-44BD-9679-EA77160E10E8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PlaceHolder 1"/>
          <p:cNvSpPr>
            <a:spLocks noGrp="1"/>
          </p:cNvSpPr>
          <p:nvPr>
            <p:ph type="sldImg"/>
          </p:nvPr>
        </p:nvSpPr>
        <p:spPr>
          <a:xfrm>
            <a:off x="1374840" y="1336680"/>
            <a:ext cx="4809600" cy="3607920"/>
          </a:xfrm>
          <a:prstGeom prst="rect">
            <a:avLst/>
          </a:prstGeom>
          <a:ln w="0">
            <a:noFill/>
          </a:ln>
        </p:spPr>
      </p:sp>
      <p:sp>
        <p:nvSpPr>
          <p:cNvPr id="252" name="PlaceHolder 2"/>
          <p:cNvSpPr>
            <a:spLocks noGrp="1"/>
          </p:cNvSpPr>
          <p:nvPr>
            <p:ph type="body"/>
          </p:nvPr>
        </p:nvSpPr>
        <p:spPr>
          <a:xfrm>
            <a:off x="755640" y="5145120"/>
            <a:ext cx="6048000" cy="42098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marL="216000" indent="0">
              <a:buNone/>
            </a:pPr>
            <a:endParaRPr b="0" lang="uk-UA" sz="2000" spc="-1" strike="noStrike">
              <a:latin typeface="Arial"/>
            </a:endParaRPr>
          </a:p>
        </p:txBody>
      </p:sp>
      <p:sp>
        <p:nvSpPr>
          <p:cNvPr id="253" name="PlaceHolder 3"/>
          <p:cNvSpPr>
            <a:spLocks noGrp="1"/>
          </p:cNvSpPr>
          <p:nvPr>
            <p:ph type="sldNum" idx="19"/>
          </p:nvPr>
        </p:nvSpPr>
        <p:spPr>
          <a:xfrm>
            <a:off x="4281480" y="10155240"/>
            <a:ext cx="3276360" cy="5360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ru-RU" sz="1200" spc="-1" strike="noStrike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902EAECE-0241-4895-BE4F-CCE69760F0EA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PlaceHolder 1"/>
          <p:cNvSpPr>
            <a:spLocks noGrp="1"/>
          </p:cNvSpPr>
          <p:nvPr>
            <p:ph type="sldImg"/>
          </p:nvPr>
        </p:nvSpPr>
        <p:spPr>
          <a:xfrm>
            <a:off x="1374840" y="1336680"/>
            <a:ext cx="4809600" cy="3607920"/>
          </a:xfrm>
          <a:prstGeom prst="rect">
            <a:avLst/>
          </a:prstGeom>
          <a:ln w="0">
            <a:noFill/>
          </a:ln>
        </p:spPr>
      </p:sp>
      <p:sp>
        <p:nvSpPr>
          <p:cNvPr id="255" name="PlaceHolder 2"/>
          <p:cNvSpPr>
            <a:spLocks noGrp="1"/>
          </p:cNvSpPr>
          <p:nvPr>
            <p:ph type="body"/>
          </p:nvPr>
        </p:nvSpPr>
        <p:spPr>
          <a:xfrm>
            <a:off x="755640" y="5145120"/>
            <a:ext cx="6048000" cy="42098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marL="216000" indent="0">
              <a:buNone/>
            </a:pPr>
            <a:endParaRPr b="0" lang="uk-UA" sz="2000" spc="-1" strike="noStrike">
              <a:latin typeface="Arial"/>
            </a:endParaRPr>
          </a:p>
        </p:txBody>
      </p:sp>
      <p:sp>
        <p:nvSpPr>
          <p:cNvPr id="256" name="PlaceHolder 3"/>
          <p:cNvSpPr>
            <a:spLocks noGrp="1"/>
          </p:cNvSpPr>
          <p:nvPr>
            <p:ph type="sldNum" idx="20"/>
          </p:nvPr>
        </p:nvSpPr>
        <p:spPr>
          <a:xfrm>
            <a:off x="4281480" y="10155240"/>
            <a:ext cx="3276360" cy="5360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ru-RU" sz="1200" spc="-1" strike="noStrike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EF888DF3-4579-4801-9614-04B0CA32394A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43E9DDC6-B873-4159-B292-6E5B4DDCD31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D24905C-A0BF-4ECB-8D5C-16F167EF1E0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B38A8015-F304-4EC2-88FD-E6BE1CEAB4A7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E47225FA-927C-4C95-9819-088B3DFAB5B4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05A6A8A-BE34-4AA8-8F85-F9D0213B8D33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6CEF121D-1561-449A-B191-ED3F448FA62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5CFF9025-3DA6-4BFD-AFB9-DAD3DFD7F828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AB5434EC-56EA-4D9D-BDB9-5AFB2C12175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CAEC647-C2CB-403E-97B2-78DFE7F58EC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18870B53-FC28-4EB4-99F1-2897BAA37FB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453D1F86-C3D6-4A4D-9A20-6AD45B666F36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73A6CDA-D5C6-41D1-B505-7374EB937FEA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3B391B58-BFC8-48E6-BD57-A0655539949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906C0081-856E-446B-A71A-685C6C68982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A4486D6D-21F5-40A2-9A12-893E680E5387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5C5AC2A8-B1EA-4408-9D5C-58EB328D0DC1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B52B8308-BE46-4DF7-A99E-855F59FB3A6B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C216EE6C-F2CD-4218-9EB7-CA0CC5F1A775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30A0DA09-3FA7-4EB6-A928-F67BB1FC67C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EAFE1C8F-B98C-4472-B745-0DE7EF74997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90F9B6CC-808E-4660-98EA-D847671F4D8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E7C6DB87-1FFA-4522-8A96-E5702B397AB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78C043DE-9E54-4F76-8725-1B60339F7876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47D5FE26-9F12-47BA-A7DE-CC6A8A018834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C8A65EFD-1727-4A2A-B70C-8B0499B6F8A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86128DB9-01E4-4AB8-8AC6-009FEF9C667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045E6E28-785D-4543-B9D9-5D1578E7AF7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E7B28458-D70B-4A15-9308-00DBC797CC1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65D43DDD-6A05-41B9-ADBC-B89AA10D86E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47539456-0CF2-48AF-A2FE-A2F3ED27188A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9FCDD654-5199-4FDA-977D-4BBF04901D4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7774FA5B-CF9D-429A-B456-DAC74B9B6F9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6D3AFFF1-CB7F-4CD0-A2E7-A4BF411AD9B9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CE68E691-E23F-44CD-874E-8D814DB6BDE4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A5A8579D-3926-409B-BB77-0CBFE80FCDA2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D15E6527-1069-42DC-AE97-C8E53B3575A9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947BC8FD-0BBA-433D-AD5D-C9537C4A61D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422ECFE8-71F5-4C26-B0D0-FA8F014232C0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36ADDFC5-6D3C-4DC8-8808-59021EE10FA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E010DECD-B7E5-4233-850E-8C8D3497554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F0422641-B3CA-4AD7-A745-738D524D0330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93A50EE7-1031-41B6-8CE8-8D2AC017375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ADD1D140-39E6-483D-A1B8-D5938D5291C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79F1DE09-C173-440B-AB51-B41AC73BF84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1978593A-DEFD-4A96-9557-2FA47E03FA6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80E4D21D-FEDE-454E-88B6-8E5A844FEF2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A0EDD0EA-751B-46EC-B90F-A918BE7EE3CA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9A9BD9CE-DA8C-49DE-8B9A-A33AC26624D4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1B19B14F-C342-40D9-8052-F4B4C1F432A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7474CBD6-77E2-4F56-B92A-DFCE04A332D0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3B2DD6C7-01D7-4C14-ABCE-8A54FAA1733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AC17D4E2-314D-4D62-8DC6-9721868B78F1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25C4A608-18CC-4049-8FCD-E3F63B2BE18E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6ABBEED1-22C5-47AA-813C-7193EACBB2B5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B29AB01B-E3DD-450D-9B2A-158689407F7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2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533EB393-564A-49D4-A95E-ED56CB5F3651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6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B3675F7D-38B7-42AE-B3BD-9C3EA1B313B1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9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14FD0707-663A-4E4D-89B0-02360FB5442D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4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E445305D-3A79-4599-89F3-D161A3189C53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7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8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9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0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1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91CD4926-992A-4477-A61B-99C7BA4908EC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" name="Picture 6" descr="CoverOverlay.png"/>
          <p:cNvPicPr/>
          <p:nvPr/>
        </p:nvPicPr>
        <p:blipFill>
          <a:blip r:embed="rId2"/>
          <a:stretch/>
        </p:blipFill>
        <p:spPr>
          <a:xfrm>
            <a:off x="0" y="0"/>
            <a:ext cx="9143280" cy="6857280"/>
          </a:xfrm>
          <a:prstGeom prst="rect">
            <a:avLst/>
          </a:prstGeom>
          <a:ln w="0">
            <a:noFill/>
          </a:ln>
        </p:spPr>
      </p:pic>
      <p:grpSp>
        <p:nvGrpSpPr>
          <p:cNvPr id="2" name="Group 7"/>
          <p:cNvGrpSpPr/>
          <p:nvPr/>
        </p:nvGrpSpPr>
        <p:grpSpPr>
          <a:xfrm>
            <a:off x="1193760" y="2887560"/>
            <a:ext cx="6779520" cy="912600"/>
            <a:chOff x="1193760" y="2887560"/>
            <a:chExt cx="6779520" cy="912600"/>
          </a:xfrm>
        </p:grpSpPr>
        <p:sp>
          <p:nvSpPr>
            <p:cNvPr id="3" name="TextBox 8"/>
            <p:cNvSpPr/>
            <p:nvPr/>
          </p:nvSpPr>
          <p:spPr>
            <a:xfrm>
              <a:off x="4173480" y="288756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e1dca5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4" name="Straight Connector 9"/>
            <p:cNvCxnSpPr/>
            <p:nvPr/>
          </p:nvCxnSpPr>
          <p:spPr>
            <a:xfrm flipH="1" flipV="1">
              <a:off x="1193760" y="3431520"/>
              <a:ext cx="3120480" cy="2160"/>
            </a:xfrm>
            <a:prstGeom prst="straightConnector1">
              <a:avLst/>
            </a:prstGeom>
            <a:ln w="0">
              <a:solidFill>
                <a:srgbClr val="e1dca5"/>
              </a:solidFill>
            </a:ln>
          </p:spPr>
        </p:cxnSp>
        <p:cxnSp>
          <p:nvCxnSpPr>
            <p:cNvPr id="5" name="Straight Connector 10"/>
            <p:cNvCxnSpPr/>
            <p:nvPr/>
          </p:nvCxnSpPr>
          <p:spPr>
            <a:xfrm flipH="1" flipV="1">
              <a:off x="4853160" y="3429000"/>
              <a:ext cx="3120480" cy="2160"/>
            </a:xfrm>
            <a:prstGeom prst="straightConnector1">
              <a:avLst/>
            </a:prstGeom>
            <a:ln w="0">
              <a:solidFill>
                <a:srgbClr val="e1dca5"/>
              </a:solidFill>
            </a:ln>
          </p:spPr>
        </p:cxnSp>
      </p:grpSp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ftr" idx="1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sldNum" idx="2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E767BD52-F736-44DA-936F-BEFD733F85C6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dt" idx="3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48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49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50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51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ftr" idx="4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56" name="PlaceHolder 5"/>
          <p:cNvSpPr>
            <a:spLocks noGrp="1"/>
          </p:cNvSpPr>
          <p:nvPr>
            <p:ph type="sldNum" idx="5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D31917B0-E458-46E6-B565-C577B5ABC032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57" name="PlaceHolder 6"/>
          <p:cNvSpPr>
            <a:spLocks noGrp="1"/>
          </p:cNvSpPr>
          <p:nvPr>
            <p:ph type="dt" idx="6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4667760" y="427356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5"/>
          <p:cNvSpPr>
            <a:spLocks noGrp="1"/>
          </p:cNvSpPr>
          <p:nvPr>
            <p:ph type="ftr" idx="7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00" name="PlaceHolder 6"/>
          <p:cNvSpPr>
            <a:spLocks noGrp="1"/>
          </p:cNvSpPr>
          <p:nvPr>
            <p:ph type="sldNum" idx="8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BB72CC0B-C7C8-4D2A-AA96-373C4A077133}" type="slidenum">
              <a:rPr b="0" lang="ru-RU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01" name="PlaceHolder 7"/>
          <p:cNvSpPr>
            <a:spLocks noGrp="1"/>
          </p:cNvSpPr>
          <p:nvPr>
            <p:ph type="dt" idx="9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39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140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141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142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4"/>
          <p:cNvSpPr>
            <a:spLocks noGrp="1"/>
          </p:cNvSpPr>
          <p:nvPr>
            <p:ph type="body"/>
          </p:nvPr>
        </p:nvSpPr>
        <p:spPr>
          <a:xfrm>
            <a:off x="699120" y="4273560"/>
            <a:ext cx="774468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9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5"/>
          <p:cNvSpPr>
            <a:spLocks noGrp="1"/>
          </p:cNvSpPr>
          <p:nvPr>
            <p:ph type="ftr" idx="10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48" name="PlaceHolder 6"/>
          <p:cNvSpPr>
            <a:spLocks noGrp="1"/>
          </p:cNvSpPr>
          <p:nvPr>
            <p:ph type="sldNum" idx="11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E6E451DB-3A8F-49AB-9198-616BE5AB86F3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49" name="PlaceHolder 7"/>
          <p:cNvSpPr>
            <a:spLocks noGrp="1"/>
          </p:cNvSpPr>
          <p:nvPr>
            <p:ph type="dt" idx="12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87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188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189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190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 type="ftr" idx="13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94" name="PlaceHolder 4"/>
          <p:cNvSpPr>
            <a:spLocks noGrp="1"/>
          </p:cNvSpPr>
          <p:nvPr>
            <p:ph type="sldNum" idx="14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DE3446C6-EDB2-4A21-994D-E5DDF8F74964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95" name="PlaceHolder 5"/>
          <p:cNvSpPr>
            <a:spLocks noGrp="1"/>
          </p:cNvSpPr>
          <p:nvPr>
            <p:ph type="dt" idx="15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6.xml"/><Relationship Id="rId3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4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4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080" cy="3167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rmAutofit fontScale="86000"/>
          </a:bodyPr>
          <a:p>
            <a:pPr indent="0" algn="ctr">
              <a:lnSpc>
                <a:spcPct val="100000"/>
              </a:lnSpc>
              <a:buNone/>
            </a:pPr>
            <a:br>
              <a:rPr sz="5400"/>
            </a:br>
            <a:r>
              <a:rPr b="0" lang="uk-UA" sz="2200" spc="-1" strike="noStrike">
                <a:solidFill>
                  <a:srgbClr val="000000"/>
                </a:solidFill>
                <a:latin typeface="Book Antiqua"/>
                <a:ea typeface="DejaVu Sans"/>
              </a:rPr>
              <a:t>Херсонський державний університет</a:t>
            </a:r>
            <a:br>
              <a:rPr sz="2200"/>
            </a:br>
            <a:r>
              <a:rPr b="0" lang="uk-UA" sz="2200" spc="-1" strike="noStrike">
                <a:solidFill>
                  <a:srgbClr val="000000"/>
                </a:solidFill>
                <a:latin typeface="Book Antiqua"/>
                <a:ea typeface="DejaVu Sans"/>
              </a:rPr>
              <a:t>кафедра медицини</a:t>
            </a:r>
            <a:br>
              <a:rPr sz="5400"/>
            </a:br>
            <a:br>
              <a:rPr sz="5400"/>
            </a:br>
            <a:r>
              <a:rPr b="0" lang="ru-RU" sz="4400" spc="-1" strike="noStrike">
                <a:solidFill>
                  <a:srgbClr val="000000"/>
                </a:solidFill>
                <a:latin typeface="Book Antiqua"/>
                <a:ea typeface="DejaVu Sans"/>
              </a:rPr>
              <a:t>Актуальні проблеми ендокринології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9" name="Рисунок 4" descr=""/>
          <p:cNvPicPr/>
          <p:nvPr/>
        </p:nvPicPr>
        <p:blipFill>
          <a:blip r:embed="rId1"/>
          <a:stretch/>
        </p:blipFill>
        <p:spPr>
          <a:xfrm>
            <a:off x="539640" y="4365000"/>
            <a:ext cx="2591640" cy="2015640"/>
          </a:xfrm>
          <a:prstGeom prst="rect">
            <a:avLst/>
          </a:prstGeom>
          <a:ln w="0">
            <a:noFill/>
          </a:ln>
        </p:spPr>
      </p:pic>
      <p:pic>
        <p:nvPicPr>
          <p:cNvPr id="240" name="Рисунок 1" descr=""/>
          <p:cNvPicPr/>
          <p:nvPr/>
        </p:nvPicPr>
        <p:blipFill>
          <a:blip r:embed="rId2"/>
          <a:stretch/>
        </p:blipFill>
        <p:spPr>
          <a:xfrm>
            <a:off x="5571000" y="4450680"/>
            <a:ext cx="3047760" cy="1929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5400" spc="-1" strike="noStrike">
                <a:solidFill>
                  <a:srgbClr val="ffffff"/>
                </a:solidFill>
                <a:latin typeface="Book Antiqua"/>
                <a:ea typeface="DejaVu Sans"/>
              </a:rPr>
              <a:t>мета:</a:t>
            </a:r>
            <a:endParaRPr b="0" lang="ru-RU" sz="5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2" name="PlaceHolder 2"/>
          <p:cNvSpPr>
            <a:spLocks noGrp="1"/>
          </p:cNvSpPr>
          <p:nvPr>
            <p:ph/>
          </p:nvPr>
        </p:nvSpPr>
        <p:spPr>
          <a:xfrm>
            <a:off x="699120" y="2099880"/>
            <a:ext cx="4109760" cy="4550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ffffff"/>
                </a:solidFill>
                <a:latin typeface="Book Antiqua"/>
                <a:ea typeface="DejaVu Sans"/>
              </a:rPr>
              <a:t> </a:t>
            </a:r>
            <a:r>
              <a:rPr b="0" lang="uk-UA" sz="2000" spc="-1" strike="noStrike">
                <a:solidFill>
                  <a:srgbClr val="000000"/>
                </a:solidFill>
                <a:latin typeface="Book Antiqua"/>
                <a:ea typeface="DejaVu Sans"/>
              </a:rPr>
              <a:t> </a:t>
            </a:r>
            <a:r>
              <a:rPr b="0" lang="ru-RU" sz="2000" spc="-1" strike="noStrike">
                <a:solidFill>
                  <a:srgbClr val="000000"/>
                </a:solidFill>
                <a:latin typeface="Book Antiqua"/>
                <a:ea typeface="DejaVu Sans"/>
              </a:rPr>
              <a:t>Враховуючи загально-біологічне значення ендокринології, як науки про залози внутрішньої секреції та гормони, які вони продукують, викладання цієї дисципліни студентам  має за мету ознайомити  із будовою та функцією ендокринної системи; з механізмами гормональної регуляції та інтеграції функцій в організмі людини; з причинами ендокринних порушень та їх профілактикою.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3" name="Рисунок 3" descr=""/>
          <p:cNvPicPr/>
          <p:nvPr/>
        </p:nvPicPr>
        <p:blipFill>
          <a:blip r:embed="rId1"/>
          <a:stretch/>
        </p:blipFill>
        <p:spPr>
          <a:xfrm>
            <a:off x="4809240" y="3183480"/>
            <a:ext cx="3634560" cy="2692080"/>
          </a:xfrm>
          <a:prstGeom prst="rect">
            <a:avLst/>
          </a:prstGeom>
          <a:ln w="0">
            <a:noFill/>
          </a:ln>
        </p:spPr>
      </p:pic>
    </p:spTree>
  </p:cSld>
  <p:transition spd="slow">
    <p:push dir="u"/>
  </p:transition>
  <p:timing>
    <p:tnLst>
      <p:par>
        <p:cTn id="8" dur="indefinite" restart="never" nodeType="tmRoot">
          <p:childTnLst>
            <p:seq>
              <p:cTn id="9" dur="indefinite" nodeType="mainSeq">
                <p:childTnLst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nodeType="click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4" dur="1000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PlaceHolder 1"/>
          <p:cNvSpPr>
            <a:spLocks noGrp="1"/>
          </p:cNvSpPr>
          <p:nvPr>
            <p:ph/>
          </p:nvPr>
        </p:nvSpPr>
        <p:spPr>
          <a:xfrm>
            <a:off x="699120" y="221760"/>
            <a:ext cx="3720240" cy="6161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760" indent="-365760">
              <a:lnSpc>
                <a:spcPct val="9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b="0" lang="uk-UA" sz="2400" spc="-1" strike="noStrike">
                <a:solidFill>
                  <a:srgbClr val="000000"/>
                </a:solidFill>
                <a:latin typeface="Book Antiqua"/>
                <a:ea typeface="DejaVu Sans"/>
              </a:rPr>
              <a:t>В результаті </a:t>
            </a:r>
            <a:r>
              <a:rPr b="0" lang="ru-RU" sz="2400" spc="-1" strike="noStrike">
                <a:solidFill>
                  <a:srgbClr val="000000"/>
                </a:solidFill>
                <a:latin typeface="Book Antiqua"/>
                <a:ea typeface="DejaVu Sans"/>
              </a:rPr>
              <a:t> вивчення дисципліни  у студентів з</a:t>
            </a:r>
            <a:r>
              <a:rPr b="0" lang="en-US" sz="2400" spc="-1" strike="noStrike">
                <a:solidFill>
                  <a:srgbClr val="000000"/>
                </a:solidFill>
                <a:latin typeface="Book Antiqua"/>
                <a:ea typeface="DejaVu Sans"/>
              </a:rPr>
              <a:t>’</a:t>
            </a:r>
            <a:r>
              <a:rPr b="0" lang="ru-RU" sz="2400" spc="-1" strike="noStrike">
                <a:solidFill>
                  <a:srgbClr val="000000"/>
                </a:solidFill>
                <a:latin typeface="Book Antiqua"/>
                <a:ea typeface="DejaVu Sans"/>
              </a:rPr>
              <a:t>являється  цілісн</a:t>
            </a:r>
            <a:r>
              <a:rPr b="0" lang="uk-UA" sz="2400" spc="-1" strike="noStrike">
                <a:solidFill>
                  <a:srgbClr val="000000"/>
                </a:solidFill>
                <a:latin typeface="Book Antiqua"/>
                <a:ea typeface="DejaVu Sans"/>
              </a:rPr>
              <a:t>і</a:t>
            </a:r>
            <a:r>
              <a:rPr b="0" lang="ru-RU" sz="2400" spc="-1" strike="noStrike">
                <a:solidFill>
                  <a:srgbClr val="000000"/>
                </a:solidFill>
                <a:latin typeface="Book Antiqua"/>
                <a:ea typeface="DejaVu Sans"/>
              </a:rPr>
              <a:t> уявлення про ендокринну систему, глибоке знання всіх захворювань ендокринних залоз, в першу чергу цукрового діабету, захворювань щитоподібної залози, надниркових залоз, невідкладних станів при них.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5" name="Рисунок 3" descr=""/>
          <p:cNvPicPr/>
          <p:nvPr/>
        </p:nvPicPr>
        <p:blipFill>
          <a:blip r:embed="rId1"/>
          <a:stretch/>
        </p:blipFill>
        <p:spPr>
          <a:xfrm>
            <a:off x="5181480" y="221760"/>
            <a:ext cx="3425400" cy="2525760"/>
          </a:xfrm>
          <a:prstGeom prst="rect">
            <a:avLst/>
          </a:prstGeom>
          <a:ln w="0">
            <a:noFill/>
          </a:ln>
        </p:spPr>
      </p:pic>
      <p:pic>
        <p:nvPicPr>
          <p:cNvPr id="246" name="Рисунок 4" descr=""/>
          <p:cNvPicPr/>
          <p:nvPr/>
        </p:nvPicPr>
        <p:blipFill>
          <a:blip r:embed="rId2"/>
          <a:stretch/>
        </p:blipFill>
        <p:spPr>
          <a:xfrm>
            <a:off x="5181480" y="3302640"/>
            <a:ext cx="3425400" cy="2370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PlaceHolder 1"/>
          <p:cNvSpPr>
            <a:spLocks noGrp="1"/>
          </p:cNvSpPr>
          <p:nvPr>
            <p:ph/>
          </p:nvPr>
        </p:nvSpPr>
        <p:spPr>
          <a:xfrm>
            <a:off x="699120" y="2336760"/>
            <a:ext cx="7744680" cy="3785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Book Antiqua"/>
                <a:ea typeface="DejaVu Sans"/>
              </a:rPr>
              <a:t>Методика організації занять з ендокринології передбачає необхідність зробити студента учасником процесу надання медичної допомоги пацієнтам від моменту госпіталізації, обстеження, постановки діагнозу, лікування до виписки зі стаціонару; оволодіти професійними практичними навичками; навиками роботи в команді студентів, лікарів, інших учасників надання медичної допомоги; сформувати відповідальність студента як майбутнього фахівця за рівень своєї підготовки, її удосконалення протягом навчання і професійної діяльності.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8" name="Рисунок 4" descr=""/>
          <p:cNvPicPr/>
          <p:nvPr/>
        </p:nvPicPr>
        <p:blipFill>
          <a:blip r:embed="rId1"/>
          <a:stretch/>
        </p:blipFill>
        <p:spPr>
          <a:xfrm>
            <a:off x="5083920" y="278280"/>
            <a:ext cx="3359880" cy="1637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PlaceHolder 1"/>
          <p:cNvSpPr>
            <a:spLocks noGrp="1"/>
          </p:cNvSpPr>
          <p:nvPr>
            <p:ph/>
          </p:nvPr>
        </p:nvSpPr>
        <p:spPr>
          <a:xfrm>
            <a:off x="699120" y="3488400"/>
            <a:ext cx="7821000" cy="2801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9000"/>
          </a:bodyPr>
          <a:p>
            <a:pPr marL="228600" indent="0" algn="r">
              <a:lnSpc>
                <a:spcPct val="100000"/>
              </a:lnSpc>
              <a:spcBef>
                <a:spcPts val="961"/>
              </a:spcBef>
              <a:buNone/>
              <a:tabLst>
                <a:tab algn="l" pos="0"/>
              </a:tabLst>
            </a:pP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  <a:p>
            <a:pPr marL="228600" indent="0" algn="r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0" algn="r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0" lang="ru-RU" sz="62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ru-RU" sz="6200" spc="-1" strike="noStrike">
              <a:solidFill>
                <a:srgbClr val="000000"/>
              </a:solidFill>
              <a:latin typeface="Arial"/>
            </a:endParaRPr>
          </a:p>
          <a:p>
            <a:pPr marL="228600" indent="0" algn="r">
              <a:lnSpc>
                <a:spcPct val="100000"/>
              </a:lnSpc>
              <a:spcBef>
                <a:spcPts val="641"/>
              </a:spcBef>
              <a:buNone/>
              <a:tabLst>
                <a:tab algn="l" pos="0"/>
              </a:tabLst>
            </a:pPr>
            <a:r>
              <a:rPr b="0" lang="uk-UA" sz="8000" spc="-1" strike="noStrike">
                <a:solidFill>
                  <a:srgbClr val="ffffff"/>
                </a:solidFill>
                <a:latin typeface="Book Antiqua"/>
                <a:ea typeface="DejaVu Sans"/>
              </a:rPr>
              <a:t>ДЯКУЮ ЗА УВАГУ!</a:t>
            </a:r>
            <a:endParaRPr b="0" lang="ru-RU" sz="8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50" name="Рисунок 1" descr=""/>
          <p:cNvPicPr/>
          <p:nvPr/>
        </p:nvPicPr>
        <p:blipFill>
          <a:blip r:embed="rId1"/>
          <a:stretch/>
        </p:blipFill>
        <p:spPr>
          <a:xfrm>
            <a:off x="440280" y="389520"/>
            <a:ext cx="3335400" cy="2065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med" p14:dur="800"/>
    </mc:Choice>
    <mc:Fallback>
      <p:transition spd="med"/>
    </mc:Fallback>
  </mc:AlternateContent>
  <p:timing>
    <p:tnLst>
      <p:par>
        <p:cTn id="17" dur="indefinite" restart="never" nodeType="tmRoot">
          <p:childTnLst>
            <p:seq>
              <p:cTn id="18" dur="indefinite" nodeType="mainSeq">
                <p:childTnLst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3" dur="500"/>
                                        <p:tgtEl>
                                          <p:spTgt spid="2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8" dur="500"/>
                                        <p:tgtEl>
                                          <p:spTgt spid="2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1360</TotalTime>
  <Application>LibreOffice/7.4.0.3$Windows_X86_64 LibreOffice_project/f85e47c08ddd19c015c0114a68350214f7066f5a</Application>
  <AppVersion>15.0000</AppVersion>
  <Words>224</Words>
  <Paragraphs>11</Paragraphs>
  <Company>DG Win&amp;Soft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2012-11-28T20:51:53Z</dcterms:created>
  <dc:creator>Ігор</dc:creator>
  <dc:description/>
  <dc:language>uk-UA</dc:language>
  <cp:lastModifiedBy/>
  <dcterms:modified xsi:type="dcterms:W3CDTF">2023-04-21T13:31:12Z</dcterms:modified>
  <cp:revision>34</cp:revision>
  <dc:subject/>
  <dc:title>РЕПРОДУКТИВНЕ ЗДОРОВ’Я МОЛОДІ.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2</vt:i4>
  </property>
  <property fmtid="{D5CDD505-2E9C-101B-9397-08002B2CF9AE}" pid="3" name="PresentationFormat">
    <vt:lpwstr>Экран (4:3)</vt:lpwstr>
  </property>
  <property fmtid="{D5CDD505-2E9C-101B-9397-08002B2CF9AE}" pid="4" name="Slides">
    <vt:i4>5</vt:i4>
  </property>
</Properties>
</file>